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8" r:id="rId3"/>
    <p:sldId id="260" r:id="rId4"/>
    <p:sldId id="267" r:id="rId5"/>
    <p:sldId id="270" r:id="rId6"/>
    <p:sldId id="261" r:id="rId7"/>
    <p:sldId id="262" r:id="rId8"/>
    <p:sldId id="264" r:id="rId9"/>
    <p:sldId id="263" r:id="rId10"/>
    <p:sldId id="280" r:id="rId11"/>
    <p:sldId id="281" r:id="rId12"/>
    <p:sldId id="277" r:id="rId13"/>
    <p:sldId id="273" r:id="rId14"/>
    <p:sldId id="282" r:id="rId15"/>
    <p:sldId id="278" r:id="rId16"/>
    <p:sldId id="279" r:id="rId17"/>
    <p:sldId id="266" r:id="rId18"/>
    <p:sldId id="265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8" autoAdjust="0"/>
    <p:restoredTop sz="94660"/>
  </p:normalViewPr>
  <p:slideViewPr>
    <p:cSldViewPr snapToGrid="0">
      <p:cViewPr varScale="1">
        <p:scale>
          <a:sx n="50" d="100"/>
          <a:sy n="50" d="100"/>
        </p:scale>
        <p:origin x="45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19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07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0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7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4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6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635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5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04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5F4CB-2BD6-48B7-9BFD-BD30827DA2AC}" type="datetimeFigureOut">
              <a:rPr lang="en-US" smtClean="0"/>
              <a:t>10/1/2019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A5B3E-3427-4C7D-BE17-5B6353020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2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elhIcPVtK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063" y="286749"/>
            <a:ext cx="10515600" cy="6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Where do we get our energy?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07680" y="6589060"/>
            <a:ext cx="414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https://www.hessen-nanotech.de/mm/NanoEnergy_web.pdf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10" t="3607" r="1245" b="4023"/>
          <a:stretch/>
        </p:blipFill>
        <p:spPr>
          <a:xfrm>
            <a:off x="609728" y="940527"/>
            <a:ext cx="1087965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30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63" y="286749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Each team should have three bags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5" b="15289"/>
          <a:stretch/>
        </p:blipFill>
        <p:spPr>
          <a:xfrm>
            <a:off x="8130191" y="1628502"/>
            <a:ext cx="3963798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t="23308" r="8123" b="15359"/>
          <a:stretch/>
        </p:blipFill>
        <p:spPr>
          <a:xfrm>
            <a:off x="4064307" y="1628502"/>
            <a:ext cx="3918857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0412" b="20508"/>
          <a:stretch/>
        </p:blipFill>
        <p:spPr>
          <a:xfrm>
            <a:off x="96216" y="1628502"/>
            <a:ext cx="3821064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4475" y="5355771"/>
            <a:ext cx="232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Solar Cell Bag A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61462" y="5355771"/>
            <a:ext cx="232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Solar Cell Bag B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677383" y="5363995"/>
            <a:ext cx="286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Making Nanoparticles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2727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63" y="286749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Each team should have three bags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05" b="15289"/>
          <a:stretch/>
        </p:blipFill>
        <p:spPr>
          <a:xfrm>
            <a:off x="8130191" y="1628502"/>
            <a:ext cx="3963798" cy="3657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7" t="23308" r="8123" b="15359"/>
          <a:stretch/>
        </p:blipFill>
        <p:spPr>
          <a:xfrm>
            <a:off x="4064307" y="1628502"/>
            <a:ext cx="3918857" cy="365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" t="10412" b="20508"/>
          <a:stretch/>
        </p:blipFill>
        <p:spPr>
          <a:xfrm>
            <a:off x="96216" y="1628502"/>
            <a:ext cx="3821064" cy="365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4475" y="5355771"/>
            <a:ext cx="232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Solar Cell Bag A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861462" y="5355771"/>
            <a:ext cx="2324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Solar Cell Bag B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8677383" y="5363995"/>
            <a:ext cx="286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Making Nanoparticles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8130191" y="1465006"/>
            <a:ext cx="4061809" cy="449334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36570" y="2995637"/>
            <a:ext cx="2849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Save this for later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73095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4338" y="809897"/>
            <a:ext cx="11941081" cy="5974079"/>
            <a:chOff x="187881" y="444137"/>
            <a:chExt cx="11941081" cy="597407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46" t="22955" b="11394"/>
            <a:stretch/>
          </p:blipFill>
          <p:spPr>
            <a:xfrm>
              <a:off x="187881" y="444137"/>
              <a:ext cx="11812083" cy="5974079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0857" y="3431177"/>
              <a:ext cx="21684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 Absorbent Sheets</a:t>
              </a:r>
              <a:r>
                <a:rPr lang="en-US" sz="2000" dirty="0"/>
                <a:t>  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302035" y="3145580"/>
              <a:ext cx="115824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Tissue Wipers</a:t>
              </a:r>
              <a:r>
                <a:rPr lang="en-US" sz="2000" dirty="0"/>
                <a:t> 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12126" y="5923999"/>
              <a:ext cx="5138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20 Binder Clips + 20 Small Plastic Pipettes</a:t>
              </a:r>
              <a:endParaRPr lang="en-US" sz="2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18863" y="2337832"/>
              <a:ext cx="2207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Gloves</a:t>
              </a:r>
              <a:endParaRPr lang="en-US" sz="2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921340" y="4958749"/>
              <a:ext cx="22076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 Large Disposable Pipettes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541727" y="1340414"/>
              <a:ext cx="12409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 Paper Cups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85071" y="2723290"/>
              <a:ext cx="22076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 Vial of Electrolyte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02035" y="986471"/>
              <a:ext cx="22076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 Empty Petri Dishes</a:t>
              </a:r>
              <a:endParaRPr 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66954" y="444137"/>
              <a:ext cx="341168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 Plastic Tweezers</a:t>
              </a:r>
              <a:endParaRPr lang="en-US" sz="2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499361" y="512484"/>
              <a:ext cx="180267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 Petri Dish of Copper Tape</a:t>
              </a:r>
              <a:endParaRPr lang="en-US" sz="2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87881" y="798081"/>
              <a:ext cx="23245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2 Petri Dishes of Electrodes </a:t>
              </a:r>
              <a:endParaRPr lang="en-US" sz="2000" dirty="0"/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58928" y="86447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inside Solar Cell Bag A?</a:t>
            </a:r>
          </a:p>
        </p:txBody>
      </p:sp>
    </p:spTree>
    <p:extLst>
      <p:ext uri="{BB962C8B-B14F-4D97-AF65-F5344CB8AC3E}">
        <p14:creationId xmlns:p14="http://schemas.microsoft.com/office/powerpoint/2010/main" val="205740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8928" y="86447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inside Solar Cell Bag B?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785258" y="776467"/>
            <a:ext cx="8332781" cy="5971032"/>
            <a:chOff x="1785258" y="776467"/>
            <a:chExt cx="8332781" cy="59710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24" t="3936" r="12642" b="16445"/>
            <a:stretch/>
          </p:blipFill>
          <p:spPr>
            <a:xfrm>
              <a:off x="1785258" y="776467"/>
              <a:ext cx="8332781" cy="597103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785258" y="1837509"/>
              <a:ext cx="216843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4-5 Motors with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Propellors</a:t>
              </a:r>
              <a:endParaRPr lang="en-US" sz="20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96339" y="1106933"/>
              <a:ext cx="21684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 </a:t>
              </a:r>
              <a:r>
                <a:rPr lang="en-US" sz="2000" dirty="0" err="1">
                  <a:latin typeface="Arial" panose="020B0604020202020204" pitchFamily="34" charset="0"/>
                  <a:cs typeface="Arial" panose="020B0604020202020204" pitchFamily="34" charset="0"/>
                </a:rPr>
                <a:t>Multimeter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80857" y="3444241"/>
              <a:ext cx="3017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10 Periodic Table Cards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41967" y="5007430"/>
              <a:ext cx="3017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1-2 Flashlights</a:t>
              </a:r>
              <a:endParaRPr 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52591" y="5407540"/>
              <a:ext cx="18723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1 Commercial Solar Cell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00405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78592" y="165105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Video: Building a solar cell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7AD46-3DE0-4366-8DBE-BE8E22943A79}"/>
              </a:ext>
            </a:extLst>
          </p:cNvPr>
          <p:cNvSpPr txBox="1"/>
          <p:nvPr/>
        </p:nvSpPr>
        <p:spPr>
          <a:xfrm>
            <a:off x="1866900" y="2847975"/>
            <a:ext cx="8753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PLEASE Insert video named StudentVideoNEW.mp4 into this slide. Video was too large for </a:t>
            </a:r>
            <a:r>
              <a:rPr lang="en-US" sz="3600" b="1" dirty="0" err="1">
                <a:solidFill>
                  <a:srgbClr val="FF0000"/>
                </a:solidFill>
              </a:rPr>
              <a:t>github</a:t>
            </a:r>
            <a:r>
              <a:rPr lang="en-US" sz="3600" b="1" dirty="0">
                <a:solidFill>
                  <a:srgbClr val="FF0000"/>
                </a:solidFill>
              </a:rPr>
              <a:t> to store. </a:t>
            </a:r>
          </a:p>
        </p:txBody>
      </p:sp>
    </p:spTree>
    <p:extLst>
      <p:ext uri="{BB962C8B-B14F-4D97-AF65-F5344CB8AC3E}">
        <p14:creationId xmlns:p14="http://schemas.microsoft.com/office/powerpoint/2010/main" val="3181361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8928" y="86447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inside the Making Nanoparticles Bag?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1" t="6080" r="22488" b="12524"/>
          <a:stretch/>
        </p:blipFill>
        <p:spPr>
          <a:xfrm>
            <a:off x="2891246" y="740225"/>
            <a:ext cx="5887196" cy="59710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95402" y="819550"/>
            <a:ext cx="216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 50mL Tubes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756260" y="4320396"/>
            <a:ext cx="2168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 Small Vials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5834844" y="4093973"/>
            <a:ext cx="2168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10 Large Plastic Pipettes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7059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96097" y="2829652"/>
            <a:ext cx="2619103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4216012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63" y="286749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Questions for discussion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4063" y="1424167"/>
            <a:ext cx="1095320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might we have chosen transparent glass as our electrode material?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Why did the solar cell respond differently when we changed the color of light shining on it?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If electrons are moving from one location to another, why does charge not build up in the device?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do you think solar cell performance would change if we did not include the dye? Why?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76585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63" y="286749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Today’s Activity: Build your own solar cell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4063" y="1424167"/>
            <a:ext cx="5642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Materials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41041" y="2377236"/>
            <a:ext cx="1936122" cy="2885031"/>
            <a:chOff x="341041" y="2377236"/>
            <a:chExt cx="1936122" cy="288503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411" t="29813" r="29928" b="39584"/>
            <a:stretch/>
          </p:blipFill>
          <p:spPr>
            <a:xfrm>
              <a:off x="494851" y="2377236"/>
              <a:ext cx="1628503" cy="209876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41041" y="4554381"/>
              <a:ext cx="193612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Conducting glass coated in TiO</a:t>
              </a:r>
              <a:r>
                <a:rPr lang="en-US" sz="2000" baseline="-25000" dirty="0"/>
                <a:t>2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571022" y="2117717"/>
            <a:ext cx="1936122" cy="3822183"/>
            <a:chOff x="2832279" y="2117717"/>
            <a:chExt cx="1936122" cy="382218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8" t="7189" r="19135" b="16601"/>
            <a:stretch/>
          </p:blipFill>
          <p:spPr>
            <a:xfrm>
              <a:off x="2991026" y="2117717"/>
              <a:ext cx="1618629" cy="2743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2832279" y="4924237"/>
              <a:ext cx="19361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Organic dye: Hibiscus tea or berry juice</a:t>
              </a:r>
              <a:endParaRPr lang="en-US" sz="2000" baseline="-25000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423245" y="2055019"/>
            <a:ext cx="2376376" cy="3711553"/>
            <a:chOff x="4910927" y="2055019"/>
            <a:chExt cx="2376376" cy="371155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0927" y="2055019"/>
              <a:ext cx="2376376" cy="27432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31054" y="4750909"/>
              <a:ext cx="19361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Iodine-based electrolyte solution</a:t>
              </a:r>
              <a:endParaRPr lang="en-US" sz="2000" baseline="-25000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13429" y="2372882"/>
            <a:ext cx="3142161" cy="3250254"/>
            <a:chOff x="7067176" y="2372882"/>
            <a:chExt cx="3142161" cy="325025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067176" y="2372882"/>
              <a:ext cx="3142161" cy="210312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670195" y="4607473"/>
              <a:ext cx="19361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Platinum counter electrode</a:t>
              </a:r>
              <a:endParaRPr lang="en-US" sz="2000" baseline="-250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340221" y="2417754"/>
            <a:ext cx="2143125" cy="2603275"/>
            <a:chOff x="9838100" y="2417754"/>
            <a:chExt cx="2143125" cy="2603275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838100" y="2417754"/>
              <a:ext cx="2143125" cy="2143125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9941601" y="4620919"/>
              <a:ext cx="19361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Binder clips</a:t>
              </a:r>
              <a:endParaRPr lang="en-US" sz="2000" baseline="-25000" dirty="0"/>
            </a:p>
          </p:txBody>
        </p:sp>
      </p:grpSp>
      <p:pic>
        <p:nvPicPr>
          <p:cNvPr id="1026" name="Picture 2" descr="Image result for copper tape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491" y="2437756"/>
            <a:ext cx="1406462" cy="210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0142661" y="4620919"/>
            <a:ext cx="1936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Copper tape</a:t>
            </a:r>
            <a:endParaRPr lang="en-US" sz="2000" baseline="-25000" dirty="0"/>
          </a:p>
        </p:txBody>
      </p:sp>
    </p:spTree>
    <p:extLst>
      <p:ext uri="{BB962C8B-B14F-4D97-AF65-F5344CB8AC3E}">
        <p14:creationId xmlns:p14="http://schemas.microsoft.com/office/powerpoint/2010/main" val="3230444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63" y="286749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Today’s Activity: Build your own solar cell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592" y="1597399"/>
            <a:ext cx="3876675" cy="3752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18" y="936674"/>
            <a:ext cx="4513345" cy="5669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93625" y="6589060"/>
            <a:ext cx="2761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Smestad</a:t>
            </a:r>
            <a:r>
              <a:rPr lang="en-US" sz="1200" dirty="0"/>
              <a:t> and </a:t>
            </a:r>
            <a:r>
              <a:rPr lang="en-US" sz="1200" dirty="0" err="1"/>
              <a:t>Gratzel</a:t>
            </a:r>
            <a:r>
              <a:rPr lang="en-US" sz="1200" dirty="0"/>
              <a:t>, J </a:t>
            </a:r>
            <a:r>
              <a:rPr lang="en-US" sz="1200" dirty="0" err="1"/>
              <a:t>Chem</a:t>
            </a:r>
            <a:r>
              <a:rPr lang="en-US" sz="1200" dirty="0"/>
              <a:t> Ed (1998)</a:t>
            </a:r>
          </a:p>
        </p:txBody>
      </p:sp>
    </p:spTree>
    <p:extLst>
      <p:ext uri="{BB962C8B-B14F-4D97-AF65-F5344CB8AC3E}">
        <p14:creationId xmlns:p14="http://schemas.microsoft.com/office/powerpoint/2010/main" val="3428706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063" y="286749"/>
            <a:ext cx="10515600" cy="6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sun holds the most energy potential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052" y="849273"/>
            <a:ext cx="7765236" cy="5669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7680" y="6589060"/>
            <a:ext cx="4147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https://www.hessen-nanotech.de/mm/NanoEnergy_web.pdf</a:t>
            </a:r>
          </a:p>
        </p:txBody>
      </p:sp>
    </p:spTree>
    <p:extLst>
      <p:ext uri="{BB962C8B-B14F-4D97-AF65-F5344CB8AC3E}">
        <p14:creationId xmlns:p14="http://schemas.microsoft.com/office/powerpoint/2010/main" val="211104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063" y="286749"/>
            <a:ext cx="10515600" cy="6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Video: Solar Energy and Photovoltaics 101</a:t>
            </a:r>
          </a:p>
        </p:txBody>
      </p:sp>
      <p:pic>
        <p:nvPicPr>
          <p:cNvPr id="2" name="0elhIcPVtKE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703295" y="1383927"/>
            <a:ext cx="8157883" cy="45888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91483" y="6589060"/>
            <a:ext cx="1963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U.S. Department of Energy</a:t>
            </a:r>
          </a:p>
        </p:txBody>
      </p:sp>
    </p:spTree>
    <p:extLst>
      <p:ext uri="{BB962C8B-B14F-4D97-AF65-F5344CB8AC3E}">
        <p14:creationId xmlns:p14="http://schemas.microsoft.com/office/powerpoint/2010/main" val="217228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063" y="286749"/>
            <a:ext cx="10515600" cy="6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Solar cells transform solar energy into electricity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310" y="1140928"/>
            <a:ext cx="8803726" cy="53492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542493" y="6589060"/>
            <a:ext cx="1712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www.aurorasolar.com</a:t>
            </a:r>
          </a:p>
        </p:txBody>
      </p:sp>
    </p:spTree>
    <p:extLst>
      <p:ext uri="{BB962C8B-B14F-4D97-AF65-F5344CB8AC3E}">
        <p14:creationId xmlns:p14="http://schemas.microsoft.com/office/powerpoint/2010/main" val="281632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063" y="286749"/>
            <a:ext cx="10515600" cy="6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Solar materials are composed of specific elements </a:t>
            </a:r>
          </a:p>
        </p:txBody>
      </p:sp>
      <p:pic>
        <p:nvPicPr>
          <p:cNvPr id="3" name="Picture 3" descr="Angie NOVA 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97" y="1059906"/>
            <a:ext cx="9962606" cy="560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7123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063" y="286749"/>
            <a:ext cx="11349702" cy="6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basic components of a dye-sensitized solar cell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8911" y="896089"/>
            <a:ext cx="9460006" cy="5737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95013" y="6589060"/>
            <a:ext cx="2859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Reddy et al. </a:t>
            </a:r>
            <a:r>
              <a:rPr lang="en-US" sz="1200" dirty="0" err="1"/>
              <a:t>Phys</a:t>
            </a:r>
            <a:r>
              <a:rPr lang="en-US" sz="1200" dirty="0"/>
              <a:t> </a:t>
            </a:r>
            <a:r>
              <a:rPr lang="en-US" sz="1200" dirty="0" err="1"/>
              <a:t>Chem</a:t>
            </a:r>
            <a:r>
              <a:rPr lang="en-US" sz="1200" dirty="0"/>
              <a:t> </a:t>
            </a:r>
            <a:r>
              <a:rPr lang="en-US" sz="1200" dirty="0" err="1"/>
              <a:t>Chem</a:t>
            </a:r>
            <a:r>
              <a:rPr lang="en-US" sz="1200" dirty="0"/>
              <a:t> </a:t>
            </a:r>
            <a:r>
              <a:rPr lang="en-US" sz="1200" dirty="0" err="1"/>
              <a:t>Phys</a:t>
            </a:r>
            <a:r>
              <a:rPr lang="en-US" sz="1200" dirty="0"/>
              <a:t> (2014)</a:t>
            </a:r>
          </a:p>
        </p:txBody>
      </p:sp>
    </p:spTree>
    <p:extLst>
      <p:ext uri="{BB962C8B-B14F-4D97-AF65-F5344CB8AC3E}">
        <p14:creationId xmlns:p14="http://schemas.microsoft.com/office/powerpoint/2010/main" val="3469186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063" y="286749"/>
            <a:ext cx="11349702" cy="6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do dye-sensitized solar cells work?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9806" y="6589060"/>
            <a:ext cx="56449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 http://www.gamry.com/application-notes/physechem/dssc-dye-sensitized-solar-cells/</a:t>
            </a:r>
          </a:p>
        </p:txBody>
      </p:sp>
      <p:pic>
        <p:nvPicPr>
          <p:cNvPr id="2050" name="Picture 2" descr="http://teachers.yale.edu/curriculum/extra/images/2016/16.04.02.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57" y="1326197"/>
            <a:ext cx="5715000" cy="43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549843" y="1522263"/>
            <a:ext cx="56421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Dye molecules are excited by incident light, causing transfer of electrons from the dye to the semiconducting TiO</a:t>
            </a:r>
            <a:r>
              <a:rPr lang="en-US" baseline="-25000" dirty="0"/>
              <a:t>2</a:t>
            </a:r>
            <a:r>
              <a:rPr lang="en-US" dirty="0"/>
              <a:t> layer </a:t>
            </a:r>
          </a:p>
          <a:p>
            <a:pPr lvl="1"/>
            <a:r>
              <a:rPr lang="en-US" i="1" dirty="0"/>
              <a:t>Positions with lost electrons are called “holes”</a:t>
            </a:r>
          </a:p>
          <a:p>
            <a:pPr lvl="1"/>
            <a:endParaRPr lang="en-US" i="1" dirty="0"/>
          </a:p>
          <a:p>
            <a:pPr marL="342900" indent="-342900">
              <a:buAutoNum type="arabicPeriod"/>
            </a:pPr>
            <a:r>
              <a:rPr lang="en-US" dirty="0"/>
              <a:t>The electrons leave the TiO</a:t>
            </a:r>
            <a:r>
              <a:rPr lang="en-US" baseline="-25000" dirty="0"/>
              <a:t>2</a:t>
            </a:r>
            <a:r>
              <a:rPr lang="en-US" dirty="0"/>
              <a:t> and travel through the circuit to the counter electrode</a:t>
            </a:r>
          </a:p>
          <a:p>
            <a:pPr lvl="1"/>
            <a:r>
              <a:rPr lang="en-US" i="1" dirty="0"/>
              <a:t>This movement of electrons is what we call electricity</a:t>
            </a:r>
          </a:p>
          <a:p>
            <a:pPr lvl="1"/>
            <a:endParaRPr lang="en-US" i="1" dirty="0"/>
          </a:p>
          <a:p>
            <a:pPr marL="342900" indent="-342900">
              <a:buAutoNum type="arabicPeriod"/>
            </a:pPr>
            <a:r>
              <a:rPr lang="en-US" dirty="0"/>
              <a:t>The dye molecules are returned to their original state by electron transfer from iodide (I</a:t>
            </a:r>
            <a:r>
              <a:rPr lang="en-US" baseline="30000" dirty="0"/>
              <a:t>-</a:t>
            </a:r>
            <a:r>
              <a:rPr lang="en-US" dirty="0"/>
              <a:t>) in the electrolyte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The electrons that arrive at the counter electrode  reduce triiodide (I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) back to iodide (I</a:t>
            </a:r>
            <a:r>
              <a:rPr lang="en-US" baseline="30000" dirty="0"/>
              <a:t>-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16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94063" y="286749"/>
            <a:ext cx="11349702" cy="653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is the relationship between the color of light and its energy?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63" y="1411604"/>
            <a:ext cx="8496300" cy="440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778240" y="2177142"/>
                <a:ext cx="3161212" cy="2627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Energy</m:t>
                      </m:r>
                      <m:r>
                        <m:rPr>
                          <m:nor/>
                        </m:rPr>
                        <a:rPr lang="en-US" sz="2800" b="0" i="0" smtClean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m:t> 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libri Light" panose="020F0302020204030204" pitchFamily="34" charset="0"/>
                              <a:cs typeface="Calibri Light" panose="020F0302020204030204" pitchFamily="34" charset="0"/>
                            </a:rPr>
                            <m:t>hc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libri Light" panose="020F0302020204030204" pitchFamily="34" charset="0"/>
                              <a:ea typeface="Cambria Math" panose="02040503050406030204" pitchFamily="18" charset="0"/>
                              <a:cs typeface="Calibri Light" panose="020F0302020204030204" pitchFamily="34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US" sz="2800" b="0" dirty="0">
                  <a:latin typeface="Calibri Light" panose="020F0302020204030204" pitchFamily="34" charset="0"/>
                </a:endParaRPr>
              </a:p>
              <a:p>
                <a:endParaRPr lang="en-US" sz="2800" dirty="0">
                  <a:latin typeface="Calibri Light" panose="020F0302020204030204" pitchFamily="34" charset="0"/>
                  <a:cs typeface="Calibri Light" panose="020F0302020204030204" pitchFamily="34" charset="0"/>
                </a:endParaRPr>
              </a:p>
              <a:p>
                <a:pPr algn="ctr"/>
                <a:r>
                  <a:rPr lang="en-US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h: Planck’s Constant</a:t>
                </a:r>
              </a:p>
              <a:p>
                <a:pPr algn="ctr"/>
                <a:r>
                  <a:rPr lang="en-US" sz="2800" dirty="0">
                    <a:latin typeface="Calibri Light" panose="020F0302020204030204" pitchFamily="34" charset="0"/>
                    <a:cs typeface="Calibri Light" panose="020F0302020204030204" pitchFamily="34" charset="0"/>
                  </a:rPr>
                  <a:t>c: The speed of light</a:t>
                </a:r>
              </a:p>
              <a:p>
                <a:pPr algn="ctr"/>
                <a:r>
                  <a:rPr lang="el-GR" sz="2800" dirty="0">
                    <a:latin typeface="+mj-lt"/>
                    <a:cs typeface="Calibri Light" panose="020F0302020204030204" pitchFamily="34" charset="0"/>
                  </a:rPr>
                  <a:t>λ</a:t>
                </a:r>
                <a:r>
                  <a:rPr lang="en-US" sz="2800" dirty="0">
                    <a:latin typeface="+mj-lt"/>
                    <a:cs typeface="Calibri Light" panose="020F0302020204030204" pitchFamily="34" charset="0"/>
                  </a:rPr>
                  <a:t>: Wavelength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240" y="2177142"/>
                <a:ext cx="3161212" cy="2627451"/>
              </a:xfrm>
              <a:prstGeom prst="rect">
                <a:avLst/>
              </a:prstGeom>
              <a:blipFill>
                <a:blip r:embed="rId3"/>
                <a:stretch>
                  <a:fillRect l="-2119" r="-1927" b="-5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5031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63" y="286749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dirty="0"/>
              <a:t>Today’s Activities: Building and exploring solar cells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0" y="1180875"/>
            <a:ext cx="6747755" cy="5062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9703" y="6589060"/>
            <a:ext cx="4835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http://www.nisenet.org/sites/default/files/images/catalog/5553/dssc.jpg</a:t>
            </a:r>
          </a:p>
        </p:txBody>
      </p:sp>
    </p:spTree>
    <p:extLst>
      <p:ext uri="{BB962C8B-B14F-4D97-AF65-F5344CB8AC3E}">
        <p14:creationId xmlns:p14="http://schemas.microsoft.com/office/powerpoint/2010/main" val="3290166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530</Words>
  <Application>Microsoft Office PowerPoint</Application>
  <PresentationFormat>Widescreen</PresentationFormat>
  <Paragraphs>79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Activities: Building and exploring solar cells</vt:lpstr>
      <vt:lpstr>Each team should have three bags</vt:lpstr>
      <vt:lpstr>Each team should have three bags</vt:lpstr>
      <vt:lpstr>What’s inside Solar Cell Bag A?</vt:lpstr>
      <vt:lpstr>What’s inside Solar Cell Bag B?</vt:lpstr>
      <vt:lpstr>Video: Building a solar cell</vt:lpstr>
      <vt:lpstr>What’s inside the Making Nanoparticles Bag?</vt:lpstr>
      <vt:lpstr>Extra Slides</vt:lpstr>
      <vt:lpstr>Questions for discussion</vt:lpstr>
      <vt:lpstr>Today’s Activity: Build your own solar cell</vt:lpstr>
      <vt:lpstr>Today’s Activity: Build your own solar cell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Briana Dunn</dc:creator>
  <cp:lastModifiedBy>Kimberly</cp:lastModifiedBy>
  <cp:revision>39</cp:revision>
  <dcterms:created xsi:type="dcterms:W3CDTF">2017-07-11T15:15:46Z</dcterms:created>
  <dcterms:modified xsi:type="dcterms:W3CDTF">2019-10-01T17:57:09Z</dcterms:modified>
</cp:coreProperties>
</file>